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7"/>
  </p:notesMasterIdLst>
  <p:sldIdLst>
    <p:sldId id="256" r:id="rId3"/>
    <p:sldId id="257" r:id="rId4"/>
    <p:sldId id="269" r:id="rId5"/>
    <p:sldId id="265" r:id="rId6"/>
    <p:sldId id="282" r:id="rId7"/>
    <p:sldId id="290" r:id="rId8"/>
    <p:sldId id="291" r:id="rId9"/>
    <p:sldId id="283" r:id="rId10"/>
    <p:sldId id="270" r:id="rId11"/>
    <p:sldId id="275" r:id="rId12"/>
    <p:sldId id="267" r:id="rId13"/>
    <p:sldId id="279" r:id="rId14"/>
    <p:sldId id="266" r:id="rId15"/>
    <p:sldId id="285" r:id="rId16"/>
    <p:sldId id="286" r:id="rId17"/>
    <p:sldId id="272" r:id="rId18"/>
    <p:sldId id="276" r:id="rId19"/>
    <p:sldId id="284" r:id="rId20"/>
    <p:sldId id="287" r:id="rId21"/>
    <p:sldId id="273" r:id="rId22"/>
    <p:sldId id="264" r:id="rId23"/>
    <p:sldId id="277" r:id="rId24"/>
    <p:sldId id="28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59" d="100"/>
          <a:sy n="59" d="100"/>
        </p:scale>
        <p:origin x="964" y="52"/>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4/14/2022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cherlund.blogspot.com/2015/10/mit-develops-data-science-machine-which.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HighlightJobtitle2/Interactivemapofjobtitle"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277586" y="548704"/>
            <a:ext cx="11636828" cy="5632311"/>
          </a:xfrm>
          <a:prstGeom prst="rect">
            <a:avLst/>
          </a:prstGeom>
          <a:noFill/>
        </p:spPr>
        <p:txBody>
          <a:bodyPr wrap="square">
            <a:spAutoFit/>
          </a:bodyPr>
          <a:lstStyle/>
          <a:p>
            <a:pPr algn="l"/>
            <a:r>
              <a:rPr lang="en-US" sz="2000" b="1" i="0" dirty="0">
                <a:solidFill>
                  <a:srgbClr val="000000"/>
                </a:solidFill>
                <a:effectLst/>
              </a:rPr>
              <a:t>The top five (5) companies with the most job openings:</a:t>
            </a:r>
          </a:p>
          <a:p>
            <a:pPr algn="l">
              <a:buFont typeface="+mj-lt"/>
              <a:buAutoNum type="arabicPeriod"/>
            </a:pPr>
            <a:r>
              <a:rPr lang="en-US" sz="2000" b="0" i="0" dirty="0">
                <a:solidFill>
                  <a:srgbClr val="000000"/>
                </a:solidFill>
                <a:effectLst/>
              </a:rPr>
              <a:t> MassMutual is an insurance company in Spring Field, Massachusetts that also provides retirement, college and home budgeting plans.</a:t>
            </a:r>
          </a:p>
          <a:p>
            <a:pPr algn="l">
              <a:buFont typeface="+mj-lt"/>
              <a:buAutoNum type="arabicPeriod"/>
            </a:pPr>
            <a:r>
              <a:rPr lang="en-US" sz="2000" b="0" i="0" dirty="0">
                <a:solidFill>
                  <a:srgbClr val="000000"/>
                </a:solidFill>
                <a:effectLst/>
              </a:rPr>
              <a:t> Reynolds American is a Research Tobacco company in Winston-Salem, NC. They are a subsidy company to the British American Tobacco PLC and parent owners of Newport, Camel, </a:t>
            </a:r>
            <a:r>
              <a:rPr lang="en-US" sz="2000" dirty="0">
                <a:solidFill>
                  <a:srgbClr val="000000"/>
                </a:solidFill>
              </a:rPr>
              <a:t>Snus</a:t>
            </a:r>
            <a:r>
              <a:rPr lang="en-US" sz="2000" b="0" i="0" dirty="0">
                <a:solidFill>
                  <a:srgbClr val="000000"/>
                </a:solidFill>
                <a:effectLst/>
              </a:rPr>
              <a:t> etc.</a:t>
            </a:r>
          </a:p>
          <a:p>
            <a:pPr algn="l">
              <a:buFont typeface="+mj-lt"/>
              <a:buAutoNum type="arabicPeriod"/>
            </a:pPr>
            <a:r>
              <a:rPr lang="en-US" sz="2000" b="0" i="0" dirty="0">
                <a:solidFill>
                  <a:srgbClr val="000000"/>
                </a:solidFill>
                <a:effectLst/>
              </a:rPr>
              <a:t> Takeda Pharmaceuticals is a Japanese company that has world-wide offices in US, Europe, and Canada. The US company is located in Lexington, MA where they research on oncology, rare diseases, neuroscience, gastroenterology, plasma-derived therapies and vaccines.</a:t>
            </a:r>
          </a:p>
          <a:p>
            <a:pPr algn="l">
              <a:buFont typeface="+mj-lt"/>
              <a:buAutoNum type="arabicPeriod"/>
            </a:pPr>
            <a:r>
              <a:rPr lang="en-US" sz="2000" b="0" i="0" dirty="0">
                <a:solidFill>
                  <a:srgbClr val="000000"/>
                </a:solidFill>
                <a:effectLst/>
              </a:rPr>
              <a:t> 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algn="l">
              <a:buFont typeface="+mj-lt"/>
              <a:buAutoNum type="arabicPeriod"/>
            </a:pPr>
            <a:r>
              <a:rPr lang="en-US" sz="2000" b="0" i="0" dirty="0">
                <a:solidFill>
                  <a:srgbClr val="000000"/>
                </a:solidFill>
                <a:effectLst/>
              </a:rPr>
              <a:t> PNNL is a research facility in Washington State. PNNL’s core capabilities are organized into five areas:</a:t>
            </a:r>
          </a:p>
          <a:p>
            <a:pPr algn="l">
              <a:buFont typeface="Arial" panose="020B0604020202020204" pitchFamily="34" charset="0"/>
              <a:buChar char="•"/>
            </a:pPr>
            <a:r>
              <a:rPr lang="en-US" sz="2000" b="0" i="0" dirty="0">
                <a:solidFill>
                  <a:srgbClr val="000000"/>
                </a:solidFill>
                <a:effectLst/>
              </a:rPr>
              <a:t> Chemical and Materials Sciences</a:t>
            </a:r>
          </a:p>
          <a:p>
            <a:pPr algn="l">
              <a:buFont typeface="Arial" panose="020B0604020202020204" pitchFamily="34" charset="0"/>
              <a:buChar char="•"/>
            </a:pPr>
            <a:r>
              <a:rPr lang="en-US" sz="2000" b="0" i="0" dirty="0">
                <a:solidFill>
                  <a:srgbClr val="000000"/>
                </a:solidFill>
                <a:effectLst/>
              </a:rPr>
              <a:t> Computational and Mathematical Sciences</a:t>
            </a:r>
          </a:p>
          <a:p>
            <a:pPr algn="l">
              <a:buFont typeface="Arial" panose="020B0604020202020204" pitchFamily="34" charset="0"/>
              <a:buChar char="•"/>
            </a:pPr>
            <a:r>
              <a:rPr lang="en-US" sz="2000" b="0" i="0" dirty="0">
                <a:solidFill>
                  <a:srgbClr val="000000"/>
                </a:solidFill>
                <a:effectLst/>
              </a:rPr>
              <a:t> Earth and Biological Sciences</a:t>
            </a:r>
          </a:p>
          <a:p>
            <a:pPr algn="l">
              <a:buFont typeface="Arial" panose="020B0604020202020204" pitchFamily="34" charset="0"/>
              <a:buChar char="•"/>
            </a:pPr>
            <a:r>
              <a:rPr lang="en-US" sz="2000" b="0" i="0" dirty="0">
                <a:solidFill>
                  <a:srgbClr val="000000"/>
                </a:solidFill>
                <a:effectLst/>
              </a:rPr>
              <a:t> Engineering, and </a:t>
            </a:r>
          </a:p>
          <a:p>
            <a:pPr algn="l">
              <a:buFont typeface="Arial" panose="020B0604020202020204" pitchFamily="34" charset="0"/>
              <a:buChar char="•"/>
            </a:pPr>
            <a:r>
              <a:rPr lang="en-US" sz="2000" b="0" i="0" dirty="0">
                <a:solidFill>
                  <a:srgbClr val="000000"/>
                </a:solidFill>
                <a:effectLst/>
              </a:rPr>
              <a:t>User Facilities and Advanced Instrumentation.</a:t>
            </a:r>
          </a:p>
          <a:p>
            <a:endParaRPr lang="en-US" sz="2000" dirty="0"/>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5" y="817639"/>
            <a:ext cx="9467433" cy="4981146"/>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549733" y="2767280"/>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Picture 2" descr="A screenshot of a computer&#10;&#10;Description automatically generated with medium confidence">
            <a:extLst>
              <a:ext uri="{FF2B5EF4-FFF2-40B4-BE49-F238E27FC236}">
                <a16:creationId xmlns:a16="http://schemas.microsoft.com/office/drawing/2014/main" id="{68A01467-0E27-41D8-BB45-A9E589F14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361" y="0"/>
            <a:ext cx="3677265" cy="6858000"/>
          </a:xfrm>
          <a:prstGeom prst="rect">
            <a:avLst/>
          </a:prstGeom>
        </p:spPr>
      </p:pic>
    </p:spTree>
    <p:extLst>
      <p:ext uri="{BB962C8B-B14F-4D97-AF65-F5344CB8AC3E}">
        <p14:creationId xmlns:p14="http://schemas.microsoft.com/office/powerpoint/2010/main" val="233316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where I centralize health records and personalize quality care for Seniors.</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lnSpcReduction="100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Visualized data distribution in Tableau, wrangled in Python and R to predict models and run analyses to show that at least one variable has measurable predictive values to report on data findings.</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04825"/>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08311"/>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685339"/>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9919995" y="2311399"/>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6126480" y="4627478"/>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254346" y="1986245"/>
            <a:ext cx="3922589" cy="2081244"/>
          </a:xfrm>
          <a:ln>
            <a:solidFill>
              <a:srgbClr val="0070C0"/>
            </a:solidFill>
          </a:ln>
        </p:spPr>
        <p:txBody>
          <a:bodyPr>
            <a:normAutofit lnSpcReduction="10000"/>
          </a:bodyPr>
          <a:lstStyle/>
          <a:p>
            <a:r>
              <a:rPr lang="en-US" b="1" u="sng" dirty="0"/>
              <a:t>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1254346" y="4529594"/>
            <a:ext cx="5745168" cy="1661993"/>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704113" y="1998777"/>
            <a:ext cx="5551715"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710646" y="3602691"/>
            <a:ext cx="5532122"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4248" y="2057400"/>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10160416" y="3631325"/>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6BFE5-6107-4764-B44C-487E39192848}"/>
              </a:ext>
            </a:extLst>
          </p:cNvPr>
          <p:cNvPicPr>
            <a:picLocks noChangeAspect="1"/>
          </p:cNvPicPr>
          <p:nvPr/>
        </p:nvPicPr>
        <p:blipFill>
          <a:blip r:embed="rId2"/>
          <a:stretch>
            <a:fillRect/>
          </a:stretch>
        </p:blipFill>
        <p:spPr>
          <a:xfrm>
            <a:off x="686292" y="0"/>
            <a:ext cx="10255045" cy="6411247"/>
          </a:xfrm>
          <a:prstGeom prst="rect">
            <a:avLst/>
          </a:prstGeom>
        </p:spPr>
      </p:pic>
      <p:sp>
        <p:nvSpPr>
          <p:cNvPr id="6" name="slide1">
            <a:extLst>
              <a:ext uri="{FF2B5EF4-FFF2-40B4-BE49-F238E27FC236}">
                <a16:creationId xmlns:a16="http://schemas.microsoft.com/office/drawing/2014/main" id="{AC1217A2-623F-4E87-93F4-C3CD272C7DB6}"/>
              </a:ext>
            </a:extLst>
          </p:cNvPr>
          <p:cNvSpPr txBox="1">
            <a:spLocks/>
          </p:cNvSpPr>
          <p:nvPr/>
        </p:nvSpPr>
        <p:spPr>
          <a:xfrm>
            <a:off x="9690674" y="0"/>
            <a:ext cx="2501326" cy="4467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en-us" sz="2400">
                <a:hlinkClick r:id="rId3"/>
              </a:rPr>
              <a:t>Highlight Job title 2</a:t>
            </a:r>
            <a:endParaRPr lang="en-us" sz="2400" dirty="0">
              <a:hlinkClick r:id="rId3"/>
            </a:endParaRP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6356</TotalTime>
  <Words>1210</Words>
  <Application>Microsoft Office PowerPoint</Application>
  <PresentationFormat>Widescreen</PresentationFormat>
  <Paragraphs>147</Paragraphs>
  <Slides>24</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24</vt:i4>
      </vt:variant>
    </vt:vector>
  </HeadingPairs>
  <TitlesOfParts>
    <vt:vector size="46"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Abi Akinlotan</cp:lastModifiedBy>
  <cp:revision>40</cp:revision>
  <dcterms:created xsi:type="dcterms:W3CDTF">2022-03-07T03:26:23Z</dcterms:created>
  <dcterms:modified xsi:type="dcterms:W3CDTF">2022-04-14T23:06:38Z</dcterms:modified>
</cp:coreProperties>
</file>